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9faeaf89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9faeaf89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922069367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922069367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922069367c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922069367c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922069367c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922069367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bf12245d8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bf12245d8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922069367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922069367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922069367c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922069367c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bf12245d8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bf12245d8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bf12245d8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bf12245d8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922069367c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922069367c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922069367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922069367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922069367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922069367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922069367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922069367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922069367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922069367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922069367c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922069367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922069367c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922069367c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922069367c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922069367c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bf12245d8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bf12245d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2"/>
          <p:cNvPicPr preferRelativeResize="0"/>
          <p:nvPr/>
        </p:nvPicPr>
        <p:blipFill rotWithShape="1">
          <a:blip r:embed="rId3">
            <a:alphaModFix/>
          </a:blip>
          <a:srcRect b="0" l="4300" r="5925" t="30196"/>
          <a:stretch/>
        </p:blipFill>
        <p:spPr>
          <a:xfrm>
            <a:off x="531850" y="1301625"/>
            <a:ext cx="7935675" cy="265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Retrieval/Ranking or chunking issues</a:t>
            </a:r>
            <a:endParaRPr/>
          </a:p>
        </p:txBody>
      </p:sp>
      <p:sp>
        <p:nvSpPr>
          <p:cNvPr id="117" name="Google Shape;117;p22"/>
          <p:cNvSpPr txBox="1"/>
          <p:nvPr/>
        </p:nvSpPr>
        <p:spPr>
          <a:xfrm>
            <a:off x="2124000" y="1980425"/>
            <a:ext cx="979200" cy="402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0000"/>
                </a:solidFill>
              </a:rPr>
              <a:t>UNDER CHUNKING</a:t>
            </a:r>
            <a:endParaRPr sz="6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0000"/>
                </a:solidFill>
              </a:rPr>
              <a:t>OVER CHUNKING</a:t>
            </a:r>
            <a:endParaRPr sz="6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0000"/>
                </a:solidFill>
              </a:rPr>
              <a:t>CONTEXT MISMATCH</a:t>
            </a:r>
            <a:endParaRPr sz="600">
              <a:solidFill>
                <a:srgbClr val="FF0000"/>
              </a:solidFill>
            </a:endParaRPr>
          </a:p>
        </p:txBody>
      </p:sp>
      <p:sp>
        <p:nvSpPr>
          <p:cNvPr id="118" name="Google Shape;118;p22"/>
          <p:cNvSpPr txBox="1"/>
          <p:nvPr/>
        </p:nvSpPr>
        <p:spPr>
          <a:xfrm>
            <a:off x="4508400" y="1692125"/>
            <a:ext cx="654000" cy="288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0000"/>
                </a:solidFill>
              </a:rPr>
              <a:t>RETRIEVAL </a:t>
            </a:r>
            <a:endParaRPr sz="6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0000"/>
                </a:solidFill>
              </a:rPr>
              <a:t>ERRORS</a:t>
            </a:r>
            <a:endParaRPr sz="600">
              <a:solidFill>
                <a:srgbClr val="FF0000"/>
              </a:solidFill>
            </a:endParaRPr>
          </a:p>
        </p:txBody>
      </p:sp>
      <p:sp>
        <p:nvSpPr>
          <p:cNvPr id="119" name="Google Shape;119;p22"/>
          <p:cNvSpPr txBox="1"/>
          <p:nvPr/>
        </p:nvSpPr>
        <p:spPr>
          <a:xfrm>
            <a:off x="5524800" y="2485750"/>
            <a:ext cx="811200" cy="2883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0000"/>
                </a:solidFill>
              </a:rPr>
              <a:t>LOW RECALL</a:t>
            </a:r>
            <a:endParaRPr sz="6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0000"/>
                </a:solidFill>
              </a:rPr>
              <a:t>LOW PRECISION</a:t>
            </a:r>
            <a:endParaRPr sz="600">
              <a:solidFill>
                <a:srgbClr val="FF0000"/>
              </a:solidFill>
            </a:endParaRPr>
          </a:p>
        </p:txBody>
      </p:sp>
      <p:sp>
        <p:nvSpPr>
          <p:cNvPr id="120" name="Google Shape;120;p22"/>
          <p:cNvSpPr txBox="1"/>
          <p:nvPr/>
        </p:nvSpPr>
        <p:spPr>
          <a:xfrm>
            <a:off x="6573600" y="2890150"/>
            <a:ext cx="1310400" cy="335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0000"/>
                </a:solidFill>
              </a:rPr>
              <a:t>ABSTENTION</a:t>
            </a:r>
            <a:r>
              <a:rPr lang="en" sz="600">
                <a:solidFill>
                  <a:srgbClr val="FF0000"/>
                </a:solidFill>
              </a:rPr>
              <a:t> FAILURE</a:t>
            </a:r>
            <a:endParaRPr sz="6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0000"/>
                </a:solidFill>
              </a:rPr>
              <a:t>PARAMETRIC OVERRELIANCE</a:t>
            </a:r>
            <a:endParaRPr sz="600">
              <a:solidFill>
                <a:srgbClr val="FF0000"/>
              </a:solidFill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531888" y="4140000"/>
            <a:ext cx="7935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Lots of unrelated Miller namesake passages crowd the results, making matching harder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975" y="190275"/>
            <a:ext cx="725804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Query Transformation: Modify input to improve results</a:t>
            </a:r>
            <a:endParaRPr/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4513" y="1101950"/>
            <a:ext cx="4834976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Intelligent Query Routing and response construction</a:t>
            </a:r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025" y="1090925"/>
            <a:ext cx="7937940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7"/>
          <p:cNvPicPr preferRelativeResize="0"/>
          <p:nvPr/>
        </p:nvPicPr>
        <p:blipFill rotWithShape="1">
          <a:blip r:embed="rId3">
            <a:alphaModFix/>
          </a:blip>
          <a:srcRect b="10785" l="0" r="0" t="0"/>
          <a:stretch/>
        </p:blipFill>
        <p:spPr>
          <a:xfrm>
            <a:off x="1227625" y="1081700"/>
            <a:ext cx="6688750" cy="397832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 Search space :Hierarchical indexing and retrieval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Leveraging Metadata: Filter and narrow search space</a:t>
            </a:r>
            <a:endParaRPr/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9475" y="1154975"/>
            <a:ext cx="606504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 Hop Reasoning</a:t>
            </a:r>
            <a:endParaRPr/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29047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Search: Use hybrid search for better recall </a:t>
            </a:r>
            <a:endParaRPr/>
          </a:p>
        </p:txBody>
      </p:sp>
      <p:sp>
        <p:nvSpPr>
          <p:cNvPr id="172" name="Google Shape;172;p31"/>
          <p:cNvSpPr txBox="1"/>
          <p:nvPr/>
        </p:nvSpPr>
        <p:spPr>
          <a:xfrm>
            <a:off x="311700" y="1182625"/>
            <a:ext cx="675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Embedding based searches max out at a recall of .25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73" name="Google Shape;1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4900" y="1644325"/>
            <a:ext cx="6269351" cy="313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150" y="447375"/>
            <a:ext cx="7609700" cy="424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/>
          <p:nvPr/>
        </p:nvSpPr>
        <p:spPr>
          <a:xfrm>
            <a:off x="1128700" y="1204450"/>
            <a:ext cx="825660" cy="787806"/>
          </a:xfrm>
          <a:prstGeom prst="flowChartMultidocumen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Docs</a:t>
            </a:r>
            <a:endParaRPr sz="1200"/>
          </a:p>
        </p:txBody>
      </p:sp>
      <p:cxnSp>
        <p:nvCxnSpPr>
          <p:cNvPr id="62" name="Google Shape;62;p14"/>
          <p:cNvCxnSpPr>
            <a:stCxn id="61" idx="3"/>
          </p:cNvCxnSpPr>
          <p:nvPr/>
        </p:nvCxnSpPr>
        <p:spPr>
          <a:xfrm>
            <a:off x="1954360" y="1598353"/>
            <a:ext cx="318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" name="Google Shape;63;p14"/>
          <p:cNvSpPr/>
          <p:nvPr/>
        </p:nvSpPr>
        <p:spPr>
          <a:xfrm>
            <a:off x="2272650" y="1318075"/>
            <a:ext cx="1007400" cy="519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Chunk and vectorize</a:t>
            </a:r>
            <a:endParaRPr sz="1200"/>
          </a:p>
        </p:txBody>
      </p:sp>
      <p:cxnSp>
        <p:nvCxnSpPr>
          <p:cNvPr id="64" name="Google Shape;64;p14"/>
          <p:cNvCxnSpPr>
            <a:stCxn id="63" idx="3"/>
          </p:cNvCxnSpPr>
          <p:nvPr/>
        </p:nvCxnSpPr>
        <p:spPr>
          <a:xfrm>
            <a:off x="3280050" y="1577575"/>
            <a:ext cx="621300" cy="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11400"/>
            <a:ext cx="8839200" cy="3520948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Chunking Text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Chunking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C1468"/>
              </a:buClr>
              <a:buSzPts val="1200"/>
              <a:buChar char="●"/>
            </a:pPr>
            <a:r>
              <a:rPr b="1" lang="en" sz="1200">
                <a:solidFill>
                  <a:srgbClr val="1C1468"/>
                </a:solidFill>
                <a:highlight>
                  <a:srgbClr val="F5F5F5"/>
                </a:highlight>
              </a:rPr>
              <a:t>Overview</a:t>
            </a:r>
            <a:r>
              <a:rPr lang="en" sz="1200">
                <a:solidFill>
                  <a:srgbClr val="1C1468"/>
                </a:solidFill>
                <a:highlight>
                  <a:srgbClr val="F5F5F5"/>
                </a:highlight>
              </a:rPr>
              <a:t>: Semantic chunking involves dividing text based on meaning rather than fixed sizes. This technique ensures that each chunk represents a coherent piece of information.</a:t>
            </a:r>
            <a:endParaRPr sz="1200">
              <a:solidFill>
                <a:srgbClr val="1C1468"/>
              </a:solidFill>
              <a:highlight>
                <a:srgbClr val="F5F5F5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C1468"/>
              </a:buClr>
              <a:buSzPts val="1200"/>
              <a:buChar char="●"/>
            </a:pPr>
            <a:r>
              <a:rPr b="1" lang="en" sz="1200">
                <a:solidFill>
                  <a:srgbClr val="1C1468"/>
                </a:solidFill>
                <a:highlight>
                  <a:srgbClr val="F5F5F5"/>
                </a:highlight>
              </a:rPr>
              <a:t>Implementation</a:t>
            </a:r>
            <a:r>
              <a:rPr lang="en" sz="1200">
                <a:solidFill>
                  <a:srgbClr val="1C1468"/>
                </a:solidFill>
                <a:highlight>
                  <a:srgbClr val="F5F5F5"/>
                </a:highlight>
              </a:rPr>
              <a:t>: Calculate the cosine distance between sentence embeddings. If two sentences are semantically similar (below a certain threshold), they belong in the same chunk. This creates variable-length chunks based on the content's semantic structure.</a:t>
            </a:r>
            <a:endParaRPr sz="1200">
              <a:solidFill>
                <a:srgbClr val="1C1468"/>
              </a:solidFill>
              <a:highlight>
                <a:srgbClr val="F5F5F5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1C1468"/>
              </a:buClr>
              <a:buSzPts val="1200"/>
              <a:buChar char="●"/>
            </a:pPr>
            <a:r>
              <a:rPr b="1" lang="en" sz="1200">
                <a:solidFill>
                  <a:srgbClr val="1C1468"/>
                </a:solidFill>
                <a:highlight>
                  <a:srgbClr val="F5F5F5"/>
                </a:highlight>
              </a:rPr>
              <a:t>Pros and Cons</a:t>
            </a:r>
            <a:r>
              <a:rPr lang="en" sz="1200">
                <a:solidFill>
                  <a:srgbClr val="1C1468"/>
                </a:solidFill>
                <a:highlight>
                  <a:srgbClr val="F5F5F5"/>
                </a:highlight>
              </a:rPr>
              <a:t>: Produces more coherent and contextually meaningful chunks, improving retrieval accuracy but requires forward passes through a BERT based encoder model which is more computationally intensive then simple chunking.</a:t>
            </a:r>
            <a:endParaRPr sz="1200">
              <a:solidFill>
                <a:srgbClr val="1C1468"/>
              </a:solidFill>
              <a:highlight>
                <a:srgbClr val="F5F5F5"/>
              </a:highlight>
            </a:endParaRPr>
          </a:p>
          <a:p>
            <a:pPr indent="0" lvl="0" marL="0" rtl="0" algn="l"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Vectorization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Purpose:</a:t>
            </a:r>
            <a:r>
              <a:rPr lang="en" sz="1100">
                <a:solidFill>
                  <a:schemeClr val="dk1"/>
                </a:solidFill>
              </a:rPr>
              <a:t> After chunking, each text segment needs to be transformed into a numerical form that captures its meaning. This is what embeddings (vectorization) do — they map text into a high‑dimensional space where semantic similarity can be measured.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How it works: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Each chunk is passed through an embedding model.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The output is a dense vector (e.g., 768 or 1024 dimensions).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Similar chunks end up close together in this vector space.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Model choices: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General‑purpose language models (like OpenAI embeddings).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Search‑optimised models (e.g., </a:t>
            </a:r>
            <a:r>
              <a:rPr b="1" lang="en" sz="1100">
                <a:solidFill>
                  <a:schemeClr val="dk1"/>
                </a:solidFill>
              </a:rPr>
              <a:t>bge‑large</a:t>
            </a:r>
            <a:r>
              <a:rPr lang="en" sz="1100">
                <a:solidFill>
                  <a:schemeClr val="dk1"/>
                </a:solidFill>
              </a:rPr>
              <a:t>, </a:t>
            </a:r>
            <a:r>
              <a:rPr b="1" lang="en" sz="1100">
                <a:solidFill>
                  <a:schemeClr val="dk1"/>
                </a:solidFill>
              </a:rPr>
              <a:t>E5 family</a:t>
            </a:r>
            <a:r>
              <a:rPr lang="en" sz="1100">
                <a:solidFill>
                  <a:schemeClr val="dk1"/>
                </a:solidFill>
              </a:rPr>
              <a:t>) tuned for retrieval tasks.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Multilingual embeddings if your data spans multiple languages.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750" y="488263"/>
            <a:ext cx="7752499" cy="416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724" y="535825"/>
            <a:ext cx="7502550" cy="40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with RAG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single document holds the answer</a:t>
            </a:r>
            <a:endParaRPr/>
          </a:p>
        </p:txBody>
      </p:sp>
      <p:sp>
        <p:nvSpPr>
          <p:cNvPr id="103" name="Google Shape;103;p21"/>
          <p:cNvSpPr/>
          <p:nvPr/>
        </p:nvSpPr>
        <p:spPr>
          <a:xfrm>
            <a:off x="321900" y="1217650"/>
            <a:ext cx="2810100" cy="2382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77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What nationality was James Henry Miller's wife?</a:t>
            </a:r>
            <a:endParaRPr sz="1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1"/>
          <p:cNvSpPr/>
          <p:nvPr/>
        </p:nvSpPr>
        <p:spPr>
          <a:xfrm>
            <a:off x="4140000" y="1361200"/>
            <a:ext cx="1951182" cy="2095200"/>
          </a:xfrm>
          <a:prstGeom prst="flowChartDocumen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77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James Henry Miller, better known by his stage name Ewan MacColl, was an English Folk  singer….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05" name="Google Shape;105;p21"/>
          <p:cNvCxnSpPr>
            <a:stCxn id="103" idx="3"/>
            <a:endCxn id="104" idx="1"/>
          </p:cNvCxnSpPr>
          <p:nvPr/>
        </p:nvCxnSpPr>
        <p:spPr>
          <a:xfrm>
            <a:off x="3132000" y="2408800"/>
            <a:ext cx="1008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" name="Google Shape;106;p21"/>
          <p:cNvSpPr/>
          <p:nvPr/>
        </p:nvSpPr>
        <p:spPr>
          <a:xfrm>
            <a:off x="6508800" y="1361200"/>
            <a:ext cx="1951182" cy="1418418"/>
          </a:xfrm>
          <a:prstGeom prst="flowChartDocumen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77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Ewan MacColl was married to Peggy Seeger…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077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7" name="Google Shape;107;p21"/>
          <p:cNvSpPr/>
          <p:nvPr/>
        </p:nvSpPr>
        <p:spPr>
          <a:xfrm>
            <a:off x="6508800" y="3304800"/>
            <a:ext cx="1951182" cy="1252422"/>
          </a:xfrm>
          <a:prstGeom prst="flowChartDocument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77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Ewan MacColl was an American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077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08" name="Google Shape;108;p21"/>
          <p:cNvCxnSpPr>
            <a:endCxn id="106" idx="1"/>
          </p:cNvCxnSpPr>
          <p:nvPr/>
        </p:nvCxnSpPr>
        <p:spPr>
          <a:xfrm flipH="1" rot="10800000">
            <a:off x="6091200" y="2070409"/>
            <a:ext cx="4176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21"/>
          <p:cNvCxnSpPr>
            <a:stCxn id="106" idx="2"/>
            <a:endCxn id="107" idx="0"/>
          </p:cNvCxnSpPr>
          <p:nvPr/>
        </p:nvCxnSpPr>
        <p:spPr>
          <a:xfrm>
            <a:off x="7484391" y="2685845"/>
            <a:ext cx="0" cy="6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" name="Google Shape;110;p21"/>
          <p:cNvSpPr txBox="1"/>
          <p:nvPr/>
        </p:nvSpPr>
        <p:spPr>
          <a:xfrm>
            <a:off x="321900" y="4111200"/>
            <a:ext cx="417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Solution: Multiple document retrieval hops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